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72" r:id="rId6"/>
    <p:sldId id="273" r:id="rId7"/>
    <p:sldId id="263" r:id="rId8"/>
    <p:sldId id="271" r:id="rId9"/>
    <p:sldId id="260" r:id="rId10"/>
    <p:sldId id="265" r:id="rId11"/>
    <p:sldId id="266" r:id="rId12"/>
    <p:sldId id="267" r:id="rId13"/>
    <p:sldId id="261" r:id="rId14"/>
    <p:sldId id="268" r:id="rId15"/>
    <p:sldId id="269" r:id="rId16"/>
    <p:sldId id="270" r:id="rId17"/>
    <p:sldId id="274" r:id="rId18"/>
    <p:sldId id="275" r:id="rId19"/>
    <p:sldId id="278" r:id="rId20"/>
    <p:sldId id="279" r:id="rId21"/>
    <p:sldId id="280" r:id="rId22"/>
    <p:sldId id="276" r:id="rId23"/>
    <p:sldId id="281" r:id="rId24"/>
    <p:sldId id="282" r:id="rId25"/>
    <p:sldId id="283" r:id="rId26"/>
    <p:sldId id="277" r:id="rId27"/>
    <p:sldId id="284" r:id="rId28"/>
    <p:sldId id="285" r:id="rId29"/>
    <p:sldId id="286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6" r:id="rId5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DA00"/>
    <a:srgbClr val="2A6831"/>
    <a:srgbClr val="005C2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378" autoAdjust="0"/>
    <p:restoredTop sz="94606" autoAdjust="0"/>
  </p:normalViewPr>
  <p:slideViewPr>
    <p:cSldViewPr>
      <p:cViewPr varScale="1">
        <p:scale>
          <a:sx n="74" d="100"/>
          <a:sy n="74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661CB0-F58C-4298-8A03-7C2BCB93FE52}" type="datetimeFigureOut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534ED3-EC88-43E4-899C-76E54E6F7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3C5F9-6EBB-4638-A6E2-F92093667E47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B9A-9DE7-40AB-921E-B3D03B0A5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7BD56-5C46-4315-8DFB-C1486AA1059B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9FE6C-DBA2-4A03-98CD-F01C3F2CA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DED2F-63F9-40A5-BA7D-E35E34A491D1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831C9-929B-41F8-BD1C-FB73E2E90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9AD0D-16AE-44ED-9C45-B7E147D0013C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2907F-1DE9-4CE0-9BAE-488D96332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2A8D-C2AD-4E7F-9171-C32CBD3390EE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79E55-999B-4033-816A-7BCDBDA9B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D3BAF-80B1-4D81-853C-9AED1552D669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BA69C-87AC-45C2-995D-E8BF0C0F6C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2FBED-3B7B-4908-8DD0-3A1BC31EDC94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2D258-0885-474A-87E3-D316121C6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B900-5F42-4F45-AF97-7D2C756DC9F4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D9008-604A-454B-AB9C-4C1CCEC00B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22E4C-8470-4A07-ACEE-8515BC88C442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6A610-20FB-47CD-AFBF-8243423A3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FD65C-60A2-4662-9F2D-EDA71EA59677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E021-31B3-4DC2-9E7F-C2C18CA92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2ED9F-8BAC-4FFD-9B84-325142512296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F4C6D-8D7F-4F11-8CD3-A16F75161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53851-FFAD-4490-976B-BDAC7ABD2858}" type="datetime1">
              <a:rPr lang="ru-RU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7F14E7-39EA-42D0-A29C-DBA9DD19C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6.xml"/><Relationship Id="rId5" Type="http://schemas.openxmlformats.org/officeDocument/2006/relationships/slide" Target="slide17.xml"/><Relationship Id="rId4" Type="http://schemas.openxmlformats.org/officeDocument/2006/relationships/slide" Target="slide3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gif"/><Relationship Id="rId5" Type="http://schemas.openxmlformats.org/officeDocument/2006/relationships/slide" Target="slide34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4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6.jpeg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slide" Target="slide5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4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214282" y="3571876"/>
            <a:ext cx="8715435" cy="1470025"/>
          </a:xfrm>
        </p:spPr>
        <p:txBody>
          <a:bodyPr/>
          <a:lstStyle/>
          <a:p>
            <a:r>
              <a:rPr lang="ru-RU" sz="4800" b="1" i="1" dirty="0" smtClean="0">
                <a:latin typeface="Arial" charset="0"/>
                <a:cs typeface="Arial" charset="0"/>
              </a:rPr>
              <a:t>«Эрудиты, вперёд!»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5214950"/>
            <a:ext cx="6400800" cy="107157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Познавательная игра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Неделя технических наук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ноябрь 2010г</a:t>
            </a:r>
          </a:p>
        </p:txBody>
      </p:sp>
      <p:pic>
        <p:nvPicPr>
          <p:cNvPr id="4" name="Picture 3" descr="H:\Documents and Settings\Aida\Рабочий стол\текстуры и фоны, клипарты\новеньки картинки\protractor measuring a hb.gif"/>
          <p:cNvPicPr>
            <a:picLocks noChangeAspect="1" noChangeArrowheads="1" noCrop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42910" y="857232"/>
            <a:ext cx="1952628" cy="1444944"/>
          </a:xfrm>
          <a:prstGeom prst="rect">
            <a:avLst/>
          </a:prstGeom>
          <a:noFill/>
        </p:spPr>
      </p:pic>
      <p:pic>
        <p:nvPicPr>
          <p:cNvPr id="5" name="Picture 6" descr="H:\Documents and Settings\Aida\Рабочий стол\текстуры и фоны, клипарты\новеньки картинки\points appearing on g a hc.gif"/>
          <p:cNvPicPr>
            <a:picLocks noChangeAspect="1" noChangeArrowheads="1" noCrop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00760" y="785794"/>
            <a:ext cx="2259484" cy="1590007"/>
          </a:xfrm>
          <a:prstGeom prst="rect">
            <a:avLst/>
          </a:prstGeom>
          <a:noFill/>
        </p:spPr>
      </p:pic>
      <p:pic>
        <p:nvPicPr>
          <p:cNvPr id="6" name="Picture 2" descr="H:\Documents and Settings\Aida\Рабочий стол\текстуры и фоны, клипарты\новеньки картинки\geometry compass shapes hc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88" y="500063"/>
            <a:ext cx="2474912" cy="20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Математические термины-1вопрос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5109091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r>
              <a:rPr lang="ru-RU" sz="5400" dirty="0" smtClean="0"/>
              <a:t>Слово, которым обозначается этот термин, в переводе с греческого означает «натянутая тетива». Что это?</a:t>
            </a:r>
          </a:p>
          <a:p>
            <a:r>
              <a:rPr lang="ru-RU" sz="2800" b="1" dirty="0" smtClean="0"/>
              <a:t>Подсказка – слово связано с треугольником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42852"/>
            <a:ext cx="7400948" cy="1285884"/>
          </a:xfrm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Математические термины -2вопрос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7158" y="1785926"/>
            <a:ext cx="8501122" cy="483209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1400" b="1" dirty="0" smtClean="0"/>
          </a:p>
          <a:p>
            <a:r>
              <a:rPr lang="ru-RU" sz="4800" b="1" dirty="0" smtClean="0"/>
              <a:t>Как называется геометрическая фигура, состоящая из всех точек, расположенных на заданном расстоянии от данной точки?</a:t>
            </a:r>
          </a:p>
          <a:p>
            <a:endParaRPr lang="ru-RU" sz="48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715272" cy="1417638"/>
          </a:xfrm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Математические термины – 3вопрос 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57158" y="2143116"/>
            <a:ext cx="8429684" cy="196977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1400" b="1" dirty="0" smtClean="0"/>
          </a:p>
          <a:p>
            <a:r>
              <a:rPr lang="ru-RU" sz="5400" b="1" dirty="0" smtClean="0"/>
              <a:t>Верное равенство двух частных. Что это?</a:t>
            </a:r>
            <a:endParaRPr lang="ru-RU" sz="5400" b="1" dirty="0"/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6715140" y="5715017"/>
            <a:ext cx="2428860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смекалка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929198"/>
            <a:ext cx="3071834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3.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3071834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2.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3071834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1.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pic>
        <p:nvPicPr>
          <p:cNvPr id="10" name="Picture 8" descr="дит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1785926"/>
            <a:ext cx="3278198" cy="421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7143800" cy="1143000"/>
          </a:xfrm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Смекалка – 1 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28596" y="1571612"/>
            <a:ext cx="8143932" cy="4585871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r>
              <a:rPr lang="ru-RU" sz="4400" b="1" dirty="0" smtClean="0"/>
              <a:t>1.Трое друзей пошли на рыбалку, взяв с собой лодку, выдерживающую до 100 кг. Как друзьям перебраться с берега реки на остров, если их массы равны 40кг, 50 кг, 70 кг?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429552" cy="1143000"/>
          </a:xfrm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Смекалка – 2 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28596" y="1643050"/>
            <a:ext cx="8286808" cy="37856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800" b="1" dirty="0" smtClean="0"/>
              <a:t>Бочка наполнена бензином. Как перелить из неё в мотоцикл 6 литров бензина с помощью 9-литрового ведра и 5-литрового бидона?</a:t>
            </a:r>
            <a:endParaRPr lang="ru-RU" sz="48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42852"/>
            <a:ext cx="7258072" cy="1143000"/>
          </a:xfrm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Смекалка -3 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2844" y="1500174"/>
            <a:ext cx="8286808" cy="498598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У поросят </a:t>
            </a:r>
            <a:r>
              <a:rPr lang="ru-RU" sz="3200" b="1" dirty="0" err="1" smtClean="0"/>
              <a:t>Ниф-Нифа</a:t>
            </a:r>
            <a:r>
              <a:rPr lang="ru-RU" sz="3200" b="1" dirty="0" smtClean="0"/>
              <a:t> и </a:t>
            </a:r>
            <a:r>
              <a:rPr lang="ru-RU" sz="3200" b="1" dirty="0" err="1" smtClean="0"/>
              <a:t>Нуф-Нуфа</a:t>
            </a:r>
            <a:r>
              <a:rPr lang="ru-RU" sz="3200" b="1" dirty="0" smtClean="0"/>
              <a:t> </a:t>
            </a:r>
            <a:r>
              <a:rPr lang="ru-RU" sz="3200" b="1" u="sng" dirty="0" smtClean="0"/>
              <a:t>было</a:t>
            </a:r>
            <a:r>
              <a:rPr lang="ru-RU" sz="3200" b="1" dirty="0" smtClean="0"/>
              <a:t> соответственно </a:t>
            </a:r>
            <a:r>
              <a:rPr lang="ru-RU" sz="3200" b="1" u="sng" dirty="0" smtClean="0"/>
              <a:t>по 4 и8 пирожков</a:t>
            </a:r>
            <a:r>
              <a:rPr lang="ru-RU" sz="3200" b="1" dirty="0" smtClean="0"/>
              <a:t>.</a:t>
            </a:r>
          </a:p>
          <a:p>
            <a:endParaRPr lang="ru-RU" sz="1000" b="1" dirty="0" smtClean="0"/>
          </a:p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В гости к ним пришёл </a:t>
            </a:r>
            <a:r>
              <a:rPr lang="ru-RU" sz="3200" b="1" dirty="0" err="1" smtClean="0"/>
              <a:t>Наф-Наф</a:t>
            </a:r>
            <a:r>
              <a:rPr lang="ru-RU" sz="3200" b="1" dirty="0" smtClean="0"/>
              <a:t> и попросил угостить пирожками. Пироги были </a:t>
            </a:r>
            <a:r>
              <a:rPr lang="ru-RU" sz="3200" b="1" u="sng" dirty="0" smtClean="0"/>
              <a:t>разделены поровну </a:t>
            </a:r>
            <a:r>
              <a:rPr lang="ru-RU" sz="3200" b="1" dirty="0" smtClean="0"/>
              <a:t>и съедены.</a:t>
            </a:r>
          </a:p>
          <a:p>
            <a:endParaRPr lang="ru-RU" sz="1000" b="1" dirty="0" smtClean="0"/>
          </a:p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 </a:t>
            </a:r>
            <a:r>
              <a:rPr lang="ru-RU" sz="3200" b="1" dirty="0" err="1" smtClean="0"/>
              <a:t>Наф-Наф</a:t>
            </a:r>
            <a:r>
              <a:rPr lang="ru-RU" sz="3200" b="1" dirty="0" smtClean="0"/>
              <a:t> поблагодарил поросят и дал </a:t>
            </a:r>
            <a:r>
              <a:rPr lang="ru-RU" sz="3200" b="1" u="sng" dirty="0" smtClean="0"/>
              <a:t>60 рублей. </a:t>
            </a:r>
          </a:p>
          <a:p>
            <a:endParaRPr lang="ru-RU" sz="1000" b="1" u="sng" dirty="0" smtClean="0"/>
          </a:p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Как разделить эти деньги между </a:t>
            </a:r>
            <a:r>
              <a:rPr lang="ru-RU" sz="3200" b="1" dirty="0" err="1" smtClean="0"/>
              <a:t>Ниф-Нифом</a:t>
            </a:r>
            <a:r>
              <a:rPr lang="ru-RU" sz="3200" b="1" dirty="0" smtClean="0"/>
              <a:t> и </a:t>
            </a:r>
            <a:r>
              <a:rPr lang="ru-RU" sz="3200" b="1" dirty="0" err="1" smtClean="0"/>
              <a:t>Нуф-Нуфом</a:t>
            </a:r>
            <a:r>
              <a:rPr lang="ru-RU" sz="3200" b="1" dirty="0" smtClean="0"/>
              <a:t> </a:t>
            </a:r>
            <a:r>
              <a:rPr lang="ru-RU" sz="3200" b="1" u="sng" dirty="0" smtClean="0"/>
              <a:t>справедливо</a:t>
            </a:r>
            <a:r>
              <a:rPr lang="ru-RU" sz="3200" b="1" dirty="0" smtClean="0"/>
              <a:t>? </a:t>
            </a:r>
            <a:endParaRPr lang="ru-RU" sz="3200" b="1" dirty="0"/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85728"/>
            <a:ext cx="7400948" cy="1143000"/>
          </a:xfrm>
          <a:solidFill>
            <a:srgbClr val="2A683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физика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929198"/>
            <a:ext cx="6786610" cy="1415772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7200" b="1" dirty="0" smtClean="0"/>
              <a:t>механика</a:t>
            </a:r>
            <a:endParaRPr lang="ru-RU" sz="72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5929354" cy="1415772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7200" b="1" dirty="0" smtClean="0"/>
              <a:t>оптика</a:t>
            </a:r>
            <a:endParaRPr lang="ru-RU" sz="72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3"/>
            <a:ext cx="7215238" cy="1415772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 </a:t>
            </a:r>
            <a:r>
              <a:rPr lang="ru-RU" sz="7200" b="1" dirty="0" smtClean="0"/>
              <a:t>электричество</a:t>
            </a:r>
            <a:endParaRPr lang="ru-RU" sz="7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9520" y="3071810"/>
            <a:ext cx="1143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286676" cy="1143000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электричество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786322"/>
            <a:ext cx="5143536" cy="1354217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Источники тока</a:t>
            </a:r>
            <a:r>
              <a:rPr lang="ru-RU" sz="5400" b="1" dirty="0" smtClean="0"/>
              <a:t>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8215370" cy="1138773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4000" b="1" dirty="0" smtClean="0"/>
              <a:t>Электроизмерительные приборы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8215370" cy="1631216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3600" b="1" dirty="0" smtClean="0"/>
              <a:t>Последовательное и параллельное соединения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pic>
        <p:nvPicPr>
          <p:cNvPr id="9" name="Picture 6" descr="bd06094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4214818"/>
            <a:ext cx="1976438" cy="2447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-1вопрос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3693319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4400" b="1" dirty="0" smtClean="0"/>
              <a:t> Назовите формулы для вычисления напряжения, сопротивления и силы тока при последовательном соединении проводников</a:t>
            </a:r>
            <a:endParaRPr lang="ru-RU" sz="4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866880" y="295252"/>
            <a:ext cx="6848524" cy="919170"/>
          </a:xfrm>
          <a:prstGeom prst="rect">
            <a:avLst/>
          </a:prstGeom>
          <a:solidFill>
            <a:srgbClr val="2A683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Последовательное и последовательное соединения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ru-RU" b="1" dirty="0" smtClean="0"/>
              <a:t>Выберите предмет: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A5054CD-825A-4A32-ADD6-48245E7DF7FE}" type="datetime1">
              <a:rPr lang="ru-RU"/>
              <a:pPr>
                <a:defRPr/>
              </a:pPr>
              <a:t>11.01.2011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31E4C-7DFA-4955-BFF6-FFFE5C774F8B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357158" y="1785926"/>
            <a:ext cx="4071966" cy="1785104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800" b="1" dirty="0" smtClean="0"/>
          </a:p>
          <a:p>
            <a:pPr algn="ctr"/>
            <a:r>
              <a:rPr lang="ru-RU" sz="5400" b="1" dirty="0" smtClean="0"/>
              <a:t>Математика</a:t>
            </a:r>
          </a:p>
          <a:p>
            <a:pPr algn="ctr"/>
            <a:endParaRPr lang="ru-RU" sz="2800" b="1" dirty="0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4500562" y="4000504"/>
            <a:ext cx="4357718" cy="178510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800" b="1" dirty="0" smtClean="0"/>
          </a:p>
          <a:p>
            <a:pPr algn="ctr"/>
            <a:r>
              <a:rPr lang="ru-RU" sz="5400" b="1" dirty="0" smtClean="0"/>
              <a:t>Информатика</a:t>
            </a:r>
          </a:p>
          <a:p>
            <a:pPr algn="ctr"/>
            <a:endParaRPr lang="ru-RU" sz="2800" b="1" dirty="0"/>
          </a:p>
        </p:txBody>
      </p:sp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428596" y="4000504"/>
            <a:ext cx="3571900" cy="178510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800" b="1" dirty="0" smtClean="0"/>
          </a:p>
          <a:p>
            <a:pPr algn="ctr"/>
            <a:r>
              <a:rPr lang="ru-RU" sz="5400" b="1" dirty="0" smtClean="0"/>
              <a:t>Химия</a:t>
            </a:r>
          </a:p>
          <a:p>
            <a:pPr algn="ctr"/>
            <a:endParaRPr lang="ru-RU" sz="2800" b="1" dirty="0"/>
          </a:p>
        </p:txBody>
      </p:sp>
      <p:sp>
        <p:nvSpPr>
          <p:cNvPr id="10" name="TextBox 9">
            <a:hlinkClick r:id="rId5" action="ppaction://hlinksldjump"/>
          </p:cNvPr>
          <p:cNvSpPr txBox="1"/>
          <p:nvPr/>
        </p:nvSpPr>
        <p:spPr>
          <a:xfrm>
            <a:off x="5134360" y="1753352"/>
            <a:ext cx="3571900" cy="1785104"/>
          </a:xfrm>
          <a:prstGeom prst="rect">
            <a:avLst/>
          </a:prstGeom>
          <a:solidFill>
            <a:srgbClr val="005C2A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800" b="1" dirty="0" smtClean="0"/>
          </a:p>
          <a:p>
            <a:pPr algn="ctr"/>
            <a:r>
              <a:rPr lang="ru-RU" sz="5400" b="1" dirty="0" smtClean="0"/>
              <a:t>Физика</a:t>
            </a:r>
          </a:p>
          <a:p>
            <a:pPr algn="ctr"/>
            <a:endParaRPr lang="ru-RU" sz="2800" b="1" dirty="0"/>
          </a:p>
        </p:txBody>
      </p:sp>
      <p:sp>
        <p:nvSpPr>
          <p:cNvPr id="12" name="TextBox 11">
            <a:hlinkClick r:id="rId6" action="ppaction://hlinksldjump"/>
          </p:cNvPr>
          <p:cNvSpPr txBox="1"/>
          <p:nvPr/>
        </p:nvSpPr>
        <p:spPr>
          <a:xfrm>
            <a:off x="214282" y="6000768"/>
            <a:ext cx="8786874" cy="80021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ЗАВЕРШЕНИЕ   ИГРЫ</a:t>
            </a:r>
          </a:p>
          <a:p>
            <a:pPr algn="ctr"/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Электроизмерительные приборы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3816429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 При включении амперметра в цепь необходимо соблюдать два правила. Назовите их</a:t>
            </a:r>
            <a:r>
              <a:rPr lang="ru-RU" sz="6600" b="1" dirty="0" smtClean="0"/>
              <a:t>.</a:t>
            </a:r>
            <a:endParaRPr lang="ru-RU" sz="66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Источники тока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3631763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3600" b="1" dirty="0" smtClean="0"/>
              <a:t> Итальянский ученый </a:t>
            </a:r>
            <a:r>
              <a:rPr lang="ru-RU" sz="3600" b="1" dirty="0" err="1" smtClean="0"/>
              <a:t>Алессандро</a:t>
            </a:r>
            <a:r>
              <a:rPr lang="ru-RU" sz="3600" b="1" dirty="0" smtClean="0"/>
              <a:t> Вольта соединив одни концы серебряной и оловянной проволочек между собой, прикасается их противоположными концами к своему языку. Что ощутил ученый и почему?</a:t>
            </a:r>
            <a:endParaRPr lang="ru-RU" sz="36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286676" cy="1143000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оптика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786322"/>
            <a:ext cx="7929618" cy="1354217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Человек невидимка</a:t>
            </a:r>
            <a:r>
              <a:rPr lang="ru-RU" sz="5400" b="1" dirty="0" smtClean="0"/>
              <a:t>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6000792" cy="1354217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Черный ящик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3071834" cy="1415772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7200" b="1" dirty="0" smtClean="0"/>
              <a:t>глаз</a:t>
            </a:r>
            <a:r>
              <a:rPr lang="ru-RU" sz="5400" b="1" dirty="0" smtClean="0"/>
              <a:t>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pic>
        <p:nvPicPr>
          <p:cNvPr id="9" name="Picture 7" descr="3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636" y="1000108"/>
            <a:ext cx="2599296" cy="364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глаз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858312" cy="3970318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 французский ученый Р. Декарт взял глаз животного и, соскоблив с его задней стенки непрозрачный слой, поместил в отверстии, проделанном в оконном ставне. Глаз какого животного использовал ученый и зачем?</a:t>
            </a:r>
            <a:endParaRPr lang="ru-RU" sz="36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Черный ящик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3077766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6000" b="1" dirty="0" smtClean="0"/>
              <a:t> Какой недостаток зрения у владельца данных линз?</a:t>
            </a:r>
            <a:endParaRPr lang="ru-RU" sz="60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Человек </a:t>
            </a:r>
            <a:r>
              <a:rPr lang="ru-RU" b="1" smtClean="0"/>
              <a:t>- невидимка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3354765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6600" b="1" dirty="0" smtClean="0"/>
              <a:t> Почему человек – невидимка должен быть слепым.</a:t>
            </a:r>
            <a:endParaRPr lang="ru-RU" sz="66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286676" cy="1143000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механика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786322"/>
            <a:ext cx="8429684" cy="1354217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Реактивное движение</a:t>
            </a:r>
            <a:r>
              <a:rPr lang="ru-RU" sz="5400" b="1" dirty="0" smtClean="0"/>
              <a:t>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8429684" cy="1138773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Движение по окружности</a:t>
            </a:r>
            <a:endParaRPr lang="ru-RU" sz="5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8429684" cy="1354217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Законы Ньютона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Законы Ньютона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27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1969770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 </a:t>
            </a:r>
            <a:r>
              <a:rPr lang="ru-RU" sz="5400" b="1" dirty="0" smtClean="0"/>
              <a:t>Сформулируйте второй закон Ньютона</a:t>
            </a:r>
            <a:endParaRPr lang="ru-RU" sz="5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Движение по окружности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28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3416320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5400" b="1" dirty="0" smtClean="0"/>
          </a:p>
          <a:p>
            <a:pPr algn="ctr"/>
            <a:r>
              <a:rPr lang="ru-RU" sz="5400" b="1" dirty="0" smtClean="0"/>
              <a:t> Сформулируйте определение периода обращения</a:t>
            </a:r>
            <a:endParaRPr lang="ru-RU" sz="5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2A6831"/>
          </a:solidFill>
        </p:spPr>
        <p:txBody>
          <a:bodyPr/>
          <a:lstStyle/>
          <a:p>
            <a:r>
              <a:rPr lang="ru-RU" b="1" dirty="0" smtClean="0"/>
              <a:t>Реактивное движение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29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3631763"/>
          </a:xfrm>
          <a:prstGeom prst="rect">
            <a:avLst/>
          </a:prstGeom>
          <a:solidFill>
            <a:srgbClr val="2A683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 Какие представители животного мира передвигаются по принципу реактивного движения</a:t>
            </a:r>
            <a:endParaRPr lang="ru-RU" sz="5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74638"/>
            <a:ext cx="7000924" cy="1143000"/>
          </a:xfrm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математика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929198"/>
            <a:ext cx="4071966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 Смекалка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8572560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Математические термины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7358114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 История математики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sp>
        <p:nvSpPr>
          <p:cNvPr id="9" name="TextBox 8">
            <a:hlinkClick r:id="rId5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85728"/>
            <a:ext cx="7400948" cy="1143000"/>
          </a:xfrm>
          <a:solidFill>
            <a:schemeClr val="accent2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химия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929198"/>
            <a:ext cx="8501122" cy="113877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 </a:t>
            </a:r>
            <a:r>
              <a:rPr lang="ru-RU" sz="4400" b="1" dirty="0" smtClean="0"/>
              <a:t>Атомы химических элементов</a:t>
            </a:r>
            <a:endParaRPr lang="ru-RU" sz="4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357158" y="3214686"/>
            <a:ext cx="8572560" cy="153888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8000" b="1" dirty="0" smtClean="0"/>
              <a:t>неметаллы</a:t>
            </a:r>
            <a:endParaRPr lang="ru-RU" sz="80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7358114" cy="14157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 </a:t>
            </a:r>
            <a:r>
              <a:rPr lang="ru-RU" sz="7200" b="1" dirty="0" smtClean="0"/>
              <a:t>металлы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286676" cy="114300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металлы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786322"/>
            <a:ext cx="8286808" cy="13542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Физические свойства</a:t>
            </a:r>
            <a:r>
              <a:rPr lang="ru-RU" sz="5400" b="1" dirty="0" smtClean="0"/>
              <a:t>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5500726" cy="13542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Сплавы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5500726" cy="13542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Коррозия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коррозия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32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178510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 </a:t>
            </a:r>
            <a:r>
              <a:rPr lang="ru-RU" sz="4800" b="1" dirty="0" smtClean="0"/>
              <a:t>Назовите два способа борьбы с коррозией</a:t>
            </a:r>
            <a:endParaRPr lang="ru-RU" sz="48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0"/>
            <a:ext cx="7143800" cy="127478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сплавы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33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619896"/>
            <a:ext cx="8786874" cy="215443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6000" b="1" dirty="0" smtClean="0"/>
              <a:t> Бронза – это сплав каких металлов?</a:t>
            </a:r>
            <a:endParaRPr lang="ru-RU" sz="60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Физические свойства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34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280076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 Назовите металл, который можно расплавить на ладони руки.</a:t>
            </a:r>
            <a:endParaRPr lang="ru-RU" sz="5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286676" cy="114300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неметаллы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786322"/>
            <a:ext cx="8001056" cy="12618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«Дыма без огня не бывает»</a:t>
            </a:r>
            <a:r>
              <a:rPr lang="ru-RU" sz="4800" b="1" dirty="0" smtClean="0"/>
              <a:t>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14686"/>
            <a:ext cx="8001056" cy="13542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Агрегатное состояние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7929618" cy="14157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7200" b="1" dirty="0" smtClean="0"/>
              <a:t>аллотропия</a:t>
            </a:r>
            <a:r>
              <a:rPr lang="ru-RU" sz="5400" b="1" dirty="0" smtClean="0"/>
              <a:t>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аллотропия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36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400109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 </a:t>
            </a:r>
            <a:r>
              <a:rPr lang="ru-RU" sz="8000" b="1" dirty="0" smtClean="0"/>
              <a:t>Приведите пример аллотропии углерода</a:t>
            </a:r>
            <a:endParaRPr lang="ru-RU" sz="80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Агрегатное состояние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37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437042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6600" b="1" dirty="0" smtClean="0"/>
              <a:t> Назовите неметалл, находящийся в природе в жидком агрегатном состоянии.</a:t>
            </a:r>
            <a:endParaRPr lang="ru-RU" sz="66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«Дыма без огня не бывает»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38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215443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 </a:t>
            </a:r>
            <a:r>
              <a:rPr lang="ru-RU" sz="6000" b="1" dirty="0" smtClean="0"/>
              <a:t>Как можно получить дым без огня?</a:t>
            </a:r>
            <a:endParaRPr lang="ru-RU" sz="60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286676" cy="114300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Атомы химических элементов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714884"/>
            <a:ext cx="8572560" cy="13542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Таблица Д.И.Менделеева</a:t>
            </a:r>
            <a:r>
              <a:rPr lang="ru-RU" sz="5400" b="1" dirty="0" smtClean="0"/>
              <a:t>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6500858" cy="98488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Типы химических связей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6500858" cy="9233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Строение атома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История математики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929198"/>
            <a:ext cx="3071834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3</a:t>
            </a:r>
            <a:r>
              <a:rPr lang="ru-RU" sz="5400" b="1" dirty="0" smtClean="0"/>
              <a:t>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3071834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2.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3071834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1.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pic>
        <p:nvPicPr>
          <p:cNvPr id="9" name="Picture 4" descr="L4564CA3OAJWJCAG69ABHCAN3FVVMCA3FC3WUCAEMC6IYCAWQBP3QCAB7B33YCANYTJW1CAPOVAHRCAXIDTVICA7K9ZGZCA5WL6C5CAK3YAB8CA7W0XL6CASE87LSCADT8DKSCASD5OE2CAILF05KCA5RWPA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2571744"/>
            <a:ext cx="3286125" cy="258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>
            <a:hlinkClick r:id="rId6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Строение атома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40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280076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 Что получится, если в атоме химического элемента изменить число протонов</a:t>
            </a:r>
            <a:r>
              <a:rPr lang="ru-RU" sz="1400" b="1" dirty="0" smtClean="0"/>
              <a:t>.</a:t>
            </a:r>
            <a:endParaRPr lang="ru-RU" sz="1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0"/>
            <a:ext cx="7143800" cy="127478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Типы химических связей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41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1571612"/>
            <a:ext cx="8786874" cy="26776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 </a:t>
            </a:r>
            <a:r>
              <a:rPr lang="ru-RU" sz="4400" b="1" dirty="0" smtClean="0"/>
              <a:t>Определите тип химической связи между атомами кислорода в молекуле озона </a:t>
            </a:r>
            <a:r>
              <a:rPr lang="ru-RU" sz="6600" b="1" dirty="0" smtClean="0"/>
              <a:t>О</a:t>
            </a:r>
            <a:r>
              <a:rPr lang="ru-RU" sz="3600" b="1" dirty="0" smtClean="0"/>
              <a:t>3</a:t>
            </a:r>
            <a:endParaRPr lang="ru-RU" sz="36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b="1" dirty="0" smtClean="0"/>
              <a:t>Таблица Д.И.Менделеева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42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446276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 Пользуясь таблицей Д.И.Менделеева, определите число протонов, электронов и нейтронов в атоме фтора</a:t>
            </a:r>
            <a:endParaRPr lang="ru-RU" sz="5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85728"/>
            <a:ext cx="7400948" cy="1143000"/>
          </a:xfr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информатика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43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572008"/>
            <a:ext cx="8286808" cy="1261884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4800" b="1" dirty="0" smtClean="0"/>
              <a:t>программное обеспечение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500034" y="3071810"/>
            <a:ext cx="6643734" cy="135421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информация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6715172" cy="135421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Компьютер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sp>
        <p:nvSpPr>
          <p:cNvPr id="9" name="TextBox 8">
            <a:hlinkClick r:id="rId5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286676" cy="1143000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компьютер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44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786322"/>
            <a:ext cx="3071834" cy="135421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3</a:t>
            </a:r>
            <a:r>
              <a:rPr lang="ru-RU" sz="5400" b="1" dirty="0" smtClean="0"/>
              <a:t>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3071834" cy="135421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2.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3071834" cy="135421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1.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sp>
        <p:nvSpPr>
          <p:cNvPr id="9" name="TextBox 8">
            <a:hlinkClick r:id="rId5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61674" y="2410310"/>
            <a:ext cx="2726916" cy="27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компьютер-1вопрос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45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1785104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r>
              <a:rPr lang="ru-RU" sz="1400" b="1" dirty="0" smtClean="0"/>
              <a:t> </a:t>
            </a:r>
            <a:r>
              <a:rPr lang="ru-RU" sz="4800" b="1" dirty="0" smtClean="0"/>
              <a:t>В какой стране была построена первая ЭВМ?</a:t>
            </a:r>
            <a:endParaRPr lang="ru-RU" sz="48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компьютер-2вопрос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46</a:t>
            </a:fld>
            <a:endParaRPr lang="ru-RU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2844" y="1785926"/>
            <a:ext cx="8786874" cy="258532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5400" b="1" dirty="0" smtClean="0"/>
              <a:t>Устройство ввода-вывода информации по телефонной сети?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компьютер-3вопрос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47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104644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800" b="1" dirty="0" smtClean="0"/>
              <a:t>Установите соответствие :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44" y="2714620"/>
          <a:ext cx="8786874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  <a:gridCol w="3143272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3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Оптическая беспроводная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3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Лазерный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3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Жидкокристаллический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3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Цифровая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3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планшетный</a:t>
                      </a:r>
                      <a:endParaRPr lang="ru-RU" sz="3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Фотокамера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Монитор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Сканер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Мышь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принтер</a:t>
                      </a:r>
                      <a:endParaRPr lang="ru-RU" sz="36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286676" cy="1143000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информация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48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857760"/>
            <a:ext cx="3071834" cy="135421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3</a:t>
            </a:r>
            <a:r>
              <a:rPr lang="ru-RU" sz="5400" b="1" dirty="0" smtClean="0"/>
              <a:t>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3071834" cy="135421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2.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3071834" cy="135421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1.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информация-1вопрос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49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280076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r>
              <a:rPr lang="ru-RU" sz="1400" b="1" dirty="0" smtClean="0"/>
              <a:t> </a:t>
            </a:r>
            <a:r>
              <a:rPr lang="ru-RU" sz="5400" b="1" dirty="0" smtClean="0"/>
              <a:t>Как называется минимальный элемент графического рисунка?</a:t>
            </a:r>
            <a:endParaRPr lang="ru-RU" sz="5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929586" cy="1143000"/>
          </a:xfrm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История математики – 1 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42844" y="1714488"/>
            <a:ext cx="8858312" cy="46166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Кто придумал способ составления таблицы простых чисел?</a:t>
            </a:r>
            <a:endParaRPr lang="ru-RU" sz="2800" b="1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2844" y="2857496"/>
            <a:ext cx="8858312" cy="33575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400" b="1" dirty="0" smtClean="0"/>
              <a:t>Простые – числа, которые делятся только на себя и на 1.  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400" b="1" dirty="0" smtClean="0"/>
              <a:t>Суть способа: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400" dirty="0" smtClean="0">
                <a:solidFill>
                  <a:schemeClr val="tx1"/>
                </a:solidFill>
              </a:rPr>
              <a:t>2   </a:t>
            </a:r>
            <a:r>
              <a:rPr lang="ru-RU" sz="2400" dirty="0">
                <a:solidFill>
                  <a:schemeClr val="tx1"/>
                </a:solidFill>
              </a:rPr>
              <a:t>3   4   5   6   7   8   9   10   11   12   13   14   15   16   17   18   19   </a:t>
            </a:r>
            <a:r>
              <a:rPr lang="ru-RU" sz="2400" dirty="0" smtClean="0">
                <a:solidFill>
                  <a:schemeClr val="tx1"/>
                </a:solidFill>
              </a:rPr>
              <a:t>20</a:t>
            </a:r>
          </a:p>
          <a:p>
            <a:pPr algn="ctr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/>
              <a:t>Первое простое число в списке- 2. Вычеркнем все числа, делящиеся на 2</a:t>
            </a:r>
          </a:p>
          <a:p>
            <a:pPr marL="457200" indent="-457200" algn="ctr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400" u="sng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>
                <a:solidFill>
                  <a:schemeClr val="tx1"/>
                </a:solidFill>
              </a:rPr>
              <a:t>   3         5         7        9         11          13           15          17          19    .</a:t>
            </a:r>
          </a:p>
          <a:p>
            <a:pPr algn="ctr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/>
              <a:t>Второе простое число в списке- 3. Вычеркнем все числа, делящиеся на 3</a:t>
            </a:r>
          </a:p>
          <a:p>
            <a:pPr marL="457200" indent="-457200" algn="ctr">
              <a:buAutoNum type="arabicPlain" startAt="2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400" u="sng" dirty="0" smtClean="0">
                <a:solidFill>
                  <a:srgbClr val="FF0000"/>
                </a:solidFill>
              </a:rPr>
              <a:t>3</a:t>
            </a:r>
            <a:r>
              <a:rPr lang="ru-RU" sz="2400" dirty="0" smtClean="0">
                <a:solidFill>
                  <a:srgbClr val="FF0000"/>
                </a:solidFill>
              </a:rPr>
              <a:t>         </a:t>
            </a:r>
            <a:r>
              <a:rPr lang="ru-RU" sz="2400" dirty="0" smtClean="0">
                <a:solidFill>
                  <a:schemeClr val="tx1"/>
                </a:solidFill>
              </a:rPr>
              <a:t>5         7                  11          13                         17          19    .</a:t>
            </a:r>
          </a:p>
          <a:p>
            <a:pPr marL="457200" indent="-45720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/>
              <a:t>                Третье простое число в списке- 5. И так далее. </a:t>
            </a:r>
          </a:p>
          <a:p>
            <a:pPr marL="457200" indent="-45720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solidFill>
                  <a:schemeClr val="tx1"/>
                </a:solidFill>
              </a:rPr>
              <a:t>Так останутся только простые числа :  2    3    5    7    11    13   17    19    23     </a:t>
            </a:r>
            <a:endParaRPr lang="ru-RU" dirty="0" smtClean="0"/>
          </a:p>
          <a:p>
            <a:pPr algn="r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/>
              <a:t>Смотрите далее→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информация-2вопрос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50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3262432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Каков объём информации в следующем тексте:</a:t>
            </a:r>
          </a:p>
          <a:p>
            <a:pPr algn="ctr"/>
            <a:r>
              <a:rPr lang="ru-RU" sz="5400" b="1" dirty="0" smtClean="0"/>
              <a:t>Эрудиты,  вперёд!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(выразите его в байтах и битах)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информация-3вопрос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51</a:t>
            </a:fld>
            <a:endParaRPr lang="ru-RU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1571612"/>
            <a:ext cx="8786874" cy="341632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Расположите в порядке возрастания:</a:t>
            </a:r>
          </a:p>
          <a:p>
            <a:pPr algn="ctr"/>
            <a:r>
              <a:rPr lang="ru-RU" sz="5400" b="1" dirty="0" smtClean="0"/>
              <a:t>9 Мбайт → 5 Кбайт→16 бит → 1024 байта →2 </a:t>
            </a:r>
            <a:r>
              <a:rPr lang="ru-RU" sz="5400" b="1" dirty="0" err="1" smtClean="0"/>
              <a:t>Гбайта</a:t>
            </a:r>
            <a:endParaRPr lang="ru-RU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286676" cy="1143000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Программное обеспечение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52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786322"/>
            <a:ext cx="3071834" cy="135421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3</a:t>
            </a:r>
            <a:r>
              <a:rPr lang="ru-RU" sz="5400" b="1" dirty="0" smtClean="0"/>
              <a:t>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3071834" cy="135421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2.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3071834" cy="135421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1.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sp>
        <p:nvSpPr>
          <p:cNvPr id="9" name="TextBox 8">
            <a:hlinkClick r:id="rId5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Программное обеспечение-1вопрос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53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2800767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r>
              <a:rPr lang="ru-RU" sz="1400" b="1" dirty="0" smtClean="0"/>
              <a:t> </a:t>
            </a:r>
            <a:r>
              <a:rPr lang="ru-RU" sz="5400" b="1" dirty="0" smtClean="0"/>
              <a:t>Чем отличается редактирование документа   от форматирования?</a:t>
            </a:r>
            <a:endParaRPr lang="ru-RU" sz="54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Программное обеспечение-2вопрос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54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5109091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 </a:t>
            </a:r>
            <a:r>
              <a:rPr lang="ru-RU" sz="3200" b="1" dirty="0" smtClean="0"/>
              <a:t>Есть ли среди следующих файлов текстовые?</a:t>
            </a:r>
            <a:r>
              <a:rPr lang="en-US" sz="3200" b="1" dirty="0" smtClean="0"/>
              <a:t> </a:t>
            </a:r>
            <a:endParaRPr lang="ru-RU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         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Класс.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bmp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        Сочинение.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doc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       gonki.exe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        msta.txt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         2010.ppt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        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информатика.</a:t>
            </a:r>
            <a:r>
              <a:rPr lang="en-US" sz="4000" b="1" dirty="0" err="1" smtClean="0">
                <a:solidFill>
                  <a:schemeClr val="accent2">
                    <a:lumMod val="50000"/>
                  </a:schemeClr>
                </a:solidFill>
              </a:rPr>
              <a:t>ipg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        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ГИА.</a:t>
            </a:r>
            <a:r>
              <a:rPr lang="en-US" sz="4000" b="1" dirty="0" err="1" smtClean="0">
                <a:solidFill>
                  <a:schemeClr val="accent2">
                    <a:lumMod val="50000"/>
                  </a:schemeClr>
                </a:solidFill>
              </a:rPr>
              <a:t>xls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143800" cy="1274786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/>
              <a:t>Программное обеспечение-3вопрос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55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571612"/>
            <a:ext cx="8786874" cy="196977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r>
              <a:rPr lang="ru-RU" sz="1400" b="1" dirty="0" smtClean="0"/>
              <a:t> </a:t>
            </a:r>
            <a:r>
              <a:rPr lang="ru-RU" sz="3600" b="1" dirty="0" smtClean="0"/>
              <a:t>Дан фрагмент электронной таблицы. Какое значение получится в ячейке А4 после выполнения вычислений?</a:t>
            </a:r>
            <a:endParaRPr lang="ru-RU" sz="36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00100" y="3929066"/>
          <a:ext cx="3143250" cy="2151911"/>
        </p:xfrm>
        <a:graphic>
          <a:graphicData uri="http://schemas.openxmlformats.org/drawingml/2006/table">
            <a:tbl>
              <a:tblPr/>
              <a:tblGrid>
                <a:gridCol w="242661"/>
                <a:gridCol w="771071"/>
                <a:gridCol w="884464"/>
                <a:gridCol w="622527"/>
                <a:gridCol w="622527"/>
              </a:tblGrid>
              <a:tr h="259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232" marR="612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0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=В1+1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9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=А1+2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9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=В2-1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9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=А3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9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9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32" marR="612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56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571744"/>
            <a:ext cx="828680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Поздравляем </a:t>
            </a:r>
          </a:p>
          <a:p>
            <a:pPr algn="ctr"/>
            <a:r>
              <a:rPr lang="ru-RU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Победителей!!!</a:t>
            </a: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Animation_Sieve_of_Eratosth-2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432" y="1285860"/>
            <a:ext cx="5857392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929586" cy="1143000"/>
          </a:xfrm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История математики – 1 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00826" y="6286520"/>
            <a:ext cx="2133600" cy="365125"/>
          </a:xfrm>
        </p:spPr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8" name="Picture 8" descr="Eratosthene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4143380"/>
            <a:ext cx="1520460" cy="150405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358082" y="5572140"/>
            <a:ext cx="15716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Эратосфен</a:t>
            </a:r>
            <a:endParaRPr lang="ru-RU" dirty="0"/>
          </a:p>
        </p:txBody>
      </p:sp>
      <p:pic>
        <p:nvPicPr>
          <p:cNvPr id="10" name="Picture 5" descr="cir113_4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34" y="4286256"/>
            <a:ext cx="1571636" cy="1940417"/>
          </a:xfrm>
          <a:prstGeom prst="rect">
            <a:avLst/>
          </a:prstGeom>
          <a:noFill/>
        </p:spPr>
      </p:pic>
      <p:pic>
        <p:nvPicPr>
          <p:cNvPr id="11" name="Picture 4" descr="Филипп де Шампень. Блез Паскаль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1571612"/>
            <a:ext cx="1475818" cy="1800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857884" y="3357562"/>
            <a:ext cx="150019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Паскаль</a:t>
            </a:r>
            <a:endParaRPr lang="ru-RU" dirty="0"/>
          </a:p>
        </p:txBody>
      </p:sp>
      <p:pic>
        <p:nvPicPr>
          <p:cNvPr id="13" name="Picture 5" descr="2780553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00958" y="1571612"/>
            <a:ext cx="1520808" cy="2160207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500958" y="3714752"/>
            <a:ext cx="16430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Лобачевский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929322" y="3929066"/>
            <a:ext cx="1214446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Пифагор</a:t>
            </a:r>
          </a:p>
          <a:p>
            <a:r>
              <a:rPr lang="ru-RU" dirty="0" smtClean="0"/>
              <a:t>Архимед</a:t>
            </a:r>
            <a:endParaRPr lang="ru-RU" dirty="0"/>
          </a:p>
        </p:txBody>
      </p:sp>
      <p:pic>
        <p:nvPicPr>
          <p:cNvPr id="16" name="Picture 11" descr="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5008" y="4643446"/>
            <a:ext cx="1174730" cy="1484004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5715008" y="6143644"/>
            <a:ext cx="128588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Эйлер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214810" y="5857892"/>
            <a:ext cx="142876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Евклид</a:t>
            </a:r>
            <a:endParaRPr lang="ru-RU" dirty="0"/>
          </a:p>
        </p:txBody>
      </p:sp>
      <p:sp>
        <p:nvSpPr>
          <p:cNvPr id="20" name="TextBox 19">
            <a:hlinkClick r:id="rId8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929586" cy="1143000"/>
          </a:xfrm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История математики – 2 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1714488"/>
            <a:ext cx="8786874" cy="4708981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</a:t>
            </a:r>
            <a:r>
              <a:rPr lang="ru-RU" sz="2800" b="1" dirty="0" smtClean="0"/>
              <a:t>Это математическое открытие связывают обычно с именем древнегреческого учёного, который по преданию в честь своего открытия принёс в жертву богам 100 быков. 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/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На самом деле это свойство египтяне применяли и раньше для построения прямых углов на местности.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/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В настоящее время известно более ста доказательств данного факта.</a:t>
            </a:r>
          </a:p>
          <a:p>
            <a:pPr>
              <a:buFont typeface="Arial" pitchFamily="34" charset="0"/>
              <a:buChar char="•"/>
            </a:pPr>
            <a:endParaRPr lang="ru-RU" sz="800" b="1" dirty="0" smtClean="0"/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О каком открытии идёт речь?</a:t>
            </a:r>
            <a:endParaRPr lang="ru-RU" sz="28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6715140" y="5929330"/>
            <a:ext cx="2214546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929586" cy="1143000"/>
          </a:xfrm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История математики –  3вопрос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4282" y="1714488"/>
            <a:ext cx="8786874" cy="483209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</a:t>
            </a:r>
            <a:r>
              <a:rPr lang="ru-RU" sz="4000" dirty="0" smtClean="0"/>
              <a:t>В черном ящике лежит предмет, название которого произошло от греческого слова, означающего в переводе «игральная кость». Термин ввели пифагорейцы, а используется этот предмет в играх маленькими детьми. Что в черном ящике?</a:t>
            </a:r>
          </a:p>
          <a:p>
            <a:pPr>
              <a:buFont typeface="Arial" pitchFamily="34" charset="0"/>
              <a:buChar char="•"/>
            </a:pPr>
            <a:endParaRPr lang="ru-RU" sz="2800" b="1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143768" y="6027003"/>
            <a:ext cx="2000232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b="1" dirty="0" smtClean="0"/>
              <a:t>Выбор вопроса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ru-RU" b="1" dirty="0" smtClean="0"/>
              <a:t>Математические термины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9AD0D-16AE-44ED-9C45-B7E147D0013C}" type="datetime1">
              <a:rPr lang="ru-RU" smtClean="0"/>
              <a:pPr>
                <a:defRPr/>
              </a:pPr>
              <a:t>11.01.2011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2907F-1DE9-4CE0-9BAE-488D963329F5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28596" y="4929198"/>
            <a:ext cx="3071834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3. </a:t>
            </a:r>
          </a:p>
          <a:p>
            <a:pPr algn="ctr"/>
            <a:endParaRPr lang="ru-RU" sz="14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28596" y="3286124"/>
            <a:ext cx="3071834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2.</a:t>
            </a:r>
          </a:p>
          <a:p>
            <a:pPr algn="ctr"/>
            <a:endParaRPr lang="ru-RU" sz="14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428596" y="1571612"/>
            <a:ext cx="3071834" cy="135421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r>
              <a:rPr lang="ru-RU" sz="5400" b="1" dirty="0" smtClean="0"/>
              <a:t>1. 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pic>
        <p:nvPicPr>
          <p:cNvPr id="9" name="Picture 5" descr="чтец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3071810"/>
            <a:ext cx="239077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- 1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- 11!</Template>
  <TotalTime>729</TotalTime>
  <Words>1197</Words>
  <Application>Microsoft Office PowerPoint</Application>
  <PresentationFormat>Экран (4:3)</PresentationFormat>
  <Paragraphs>501</Paragraphs>
  <Slides>56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математика - 11!</vt:lpstr>
      <vt:lpstr>«Эрудиты, вперёд!»</vt:lpstr>
      <vt:lpstr>Выберите предмет:</vt:lpstr>
      <vt:lpstr>математика</vt:lpstr>
      <vt:lpstr>История математики</vt:lpstr>
      <vt:lpstr>История математики – 1 вопрос</vt:lpstr>
      <vt:lpstr>История математики – 1 вопрос</vt:lpstr>
      <vt:lpstr>История математики – 2 вопрос</vt:lpstr>
      <vt:lpstr>История математики –  3вопрос</vt:lpstr>
      <vt:lpstr>Математические термины</vt:lpstr>
      <vt:lpstr>Математические термины-1вопрос</vt:lpstr>
      <vt:lpstr>Математические термины -2вопрос</vt:lpstr>
      <vt:lpstr>Математические термины – 3вопрос </vt:lpstr>
      <vt:lpstr>смекалка</vt:lpstr>
      <vt:lpstr>Смекалка – 1 вопрос</vt:lpstr>
      <vt:lpstr>Смекалка – 2 вопрос</vt:lpstr>
      <vt:lpstr>Смекалка -3 вопрос</vt:lpstr>
      <vt:lpstr>физика</vt:lpstr>
      <vt:lpstr>электричество</vt:lpstr>
      <vt:lpstr>-1вопрос</vt:lpstr>
      <vt:lpstr>Электроизмерительные приборы</vt:lpstr>
      <vt:lpstr>Источники тока</vt:lpstr>
      <vt:lpstr>оптика</vt:lpstr>
      <vt:lpstr>глаз</vt:lpstr>
      <vt:lpstr>Черный ящик</vt:lpstr>
      <vt:lpstr>Человек - невидимка</vt:lpstr>
      <vt:lpstr>механика</vt:lpstr>
      <vt:lpstr>Законы Ньютона</vt:lpstr>
      <vt:lpstr>Движение по окружности</vt:lpstr>
      <vt:lpstr>Реактивное движение</vt:lpstr>
      <vt:lpstr>химия</vt:lpstr>
      <vt:lpstr>металлы</vt:lpstr>
      <vt:lpstr>коррозия</vt:lpstr>
      <vt:lpstr>сплавы</vt:lpstr>
      <vt:lpstr>Физические свойства</vt:lpstr>
      <vt:lpstr>неметаллы</vt:lpstr>
      <vt:lpstr>аллотропия</vt:lpstr>
      <vt:lpstr>Агрегатное состояние</vt:lpstr>
      <vt:lpstr>«Дыма без огня не бывает»</vt:lpstr>
      <vt:lpstr>Атомы химических элементов</vt:lpstr>
      <vt:lpstr>Строение атома</vt:lpstr>
      <vt:lpstr>Типы химических связей</vt:lpstr>
      <vt:lpstr>Таблица Д.И.Менделеева</vt:lpstr>
      <vt:lpstr>информатика</vt:lpstr>
      <vt:lpstr>компьютер</vt:lpstr>
      <vt:lpstr>компьютер-1вопрос</vt:lpstr>
      <vt:lpstr>компьютер-2вопрос</vt:lpstr>
      <vt:lpstr>компьютер-3вопрос</vt:lpstr>
      <vt:lpstr>информация</vt:lpstr>
      <vt:lpstr>информация-1вопрос</vt:lpstr>
      <vt:lpstr>информация-2вопрос</vt:lpstr>
      <vt:lpstr>информация-3вопрос</vt:lpstr>
      <vt:lpstr>Программное обеспечение</vt:lpstr>
      <vt:lpstr>Программное обеспечение-1вопрос</vt:lpstr>
      <vt:lpstr>Программное обеспечение-2вопрос</vt:lpstr>
      <vt:lpstr>Программное обеспечение-3вопрос</vt:lpstr>
      <vt:lpstr>Слайд 56</vt:lpstr>
    </vt:vector>
  </TitlesOfParts>
  <Company>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написать рабочую программу по математике</dc:title>
  <dc:creator>User</dc:creator>
  <dc:description>http://aida.ucoz.ru</dc:description>
  <cp:lastModifiedBy>XTreme</cp:lastModifiedBy>
  <cp:revision>85</cp:revision>
  <dcterms:created xsi:type="dcterms:W3CDTF">2010-08-25T17:56:22Z</dcterms:created>
  <dcterms:modified xsi:type="dcterms:W3CDTF">2011-01-10T21:07:36Z</dcterms:modified>
</cp:coreProperties>
</file>